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pos="119" userDrawn="1">
          <p15:clr>
            <a:srgbClr val="A4A3A4"/>
          </p15:clr>
        </p15:guide>
        <p15:guide id="4" pos="41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6A"/>
    <a:srgbClr val="E98542"/>
    <a:srgbClr val="A2AEB3"/>
    <a:srgbClr val="777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06" autoAdjust="0"/>
    <p:restoredTop sz="95750"/>
  </p:normalViewPr>
  <p:slideViewPr>
    <p:cSldViewPr snapToGrid="0">
      <p:cViewPr>
        <p:scale>
          <a:sx n="132" d="100"/>
          <a:sy n="132" d="100"/>
        </p:scale>
        <p:origin x="1344" y="616"/>
      </p:cViewPr>
      <p:guideLst>
        <p:guide orient="horz" pos="158"/>
        <p:guide pos="2160"/>
        <p:guide pos="119"/>
        <p:guide pos="41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A488A9-2823-9A44-BC4B-14B425E057C7}" type="datetimeFigureOut">
              <a:rPr lang="en-US" smtClean="0"/>
              <a:t>12/21/17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F90E2-7974-5B42-A047-85AF1BBE1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75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4F90E2-7974-5B42-A047-85AF1BBE1A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68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502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180000" indent="-180000">
              <a:spcBef>
                <a:spcPts val="0"/>
              </a:spcBef>
              <a:spcAft>
                <a:spcPts val="0"/>
              </a:spcAft>
              <a:defRPr sz="800">
                <a:latin typeface="Arial" charset="0"/>
                <a:ea typeface="Arial" charset="0"/>
                <a:cs typeface="Arial" charset="0"/>
              </a:defRPr>
            </a:lvl1pPr>
            <a:lvl2pPr marL="180000" indent="-180000">
              <a:spcBef>
                <a:spcPts val="0"/>
              </a:spcBef>
              <a:spcAft>
                <a:spcPts val="0"/>
              </a:spcAft>
              <a:defRPr sz="800">
                <a:latin typeface="Arial" charset="0"/>
                <a:ea typeface="Arial" charset="0"/>
                <a:cs typeface="Arial" charset="0"/>
              </a:defRPr>
            </a:lvl2pPr>
            <a:lvl3pPr marL="180000" indent="-180000">
              <a:spcBef>
                <a:spcPts val="0"/>
              </a:spcBef>
              <a:spcAft>
                <a:spcPts val="0"/>
              </a:spcAft>
              <a:defRPr sz="800">
                <a:latin typeface="Arial" charset="0"/>
                <a:ea typeface="Arial" charset="0"/>
                <a:cs typeface="Arial" charset="0"/>
              </a:defRPr>
            </a:lvl3pPr>
            <a:lvl4pPr marL="180000" indent="-180000">
              <a:spcBef>
                <a:spcPts val="0"/>
              </a:spcBef>
              <a:spcAft>
                <a:spcPts val="0"/>
              </a:spcAft>
              <a:defRPr sz="800">
                <a:latin typeface="Arial" charset="0"/>
                <a:ea typeface="Arial" charset="0"/>
                <a:cs typeface="Arial" charset="0"/>
              </a:defRPr>
            </a:lvl4pPr>
            <a:lvl5pPr marL="180000" indent="-180000">
              <a:spcBef>
                <a:spcPts val="0"/>
              </a:spcBef>
              <a:spcAft>
                <a:spcPts val="0"/>
              </a:spcAft>
              <a:defRPr sz="80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898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776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385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215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19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67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99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743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742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05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CD4A8-4306-416D-A1C3-477B697DB0D0}" type="datetimeFigureOut">
              <a:rPr lang="en-GB" smtClean="0"/>
              <a:t>21/12/2017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A13B5-DF85-4FAE-92CF-1F1D5497BA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40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312" y="1620403"/>
            <a:ext cx="2459935" cy="211483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93729" y="7896721"/>
            <a:ext cx="3235271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Computer: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3729" y="3143226"/>
            <a:ext cx="3235271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X-ray excitation: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3729" y="5351729"/>
            <a:ext cx="3235271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Secondary beam filters: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3729" y="2680678"/>
            <a:ext cx="323527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buClr>
                <a:schemeClr val="tx1"/>
              </a:buClr>
              <a:buFontTx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4 </a:t>
            </a:r>
            <a:r>
              <a:rPr lang="en-US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layers + </a:t>
            </a: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base.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marL="85725" lvl="0" indent="-85725">
              <a:spcAft>
                <a:spcPts val="300"/>
              </a:spcAft>
              <a:buClr>
                <a:schemeClr val="tx1"/>
              </a:buClr>
              <a:buFontTx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Composition analysis of </a:t>
            </a:r>
            <a:r>
              <a:rPr lang="en-US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up to </a:t>
            </a: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25 </a:t>
            </a:r>
            <a:r>
              <a:rPr lang="en-US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elements </a:t>
            </a: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simultaneously.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729" y="3428976"/>
            <a:ext cx="34561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000" indent="-90000">
              <a:buClr>
                <a:schemeClr val="tx1"/>
              </a:buClr>
              <a:buFont typeface="Arial" charset="0"/>
              <a:buChar char="•"/>
            </a:pP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50</a:t>
            </a:r>
            <a:r>
              <a:rPr lang="en-US" sz="850" dirty="0">
                <a:latin typeface="Arial" charset="0"/>
                <a:ea typeface="Arial" charset="0"/>
                <a:cs typeface="Arial" charset="0"/>
              </a:rPr>
              <a:t> W (</a:t>
            </a:r>
            <a:r>
              <a:rPr lang="en-US" sz="850" dirty="0" smtClean="0">
                <a:latin typeface="Arial" charset="0"/>
                <a:ea typeface="Arial" charset="0"/>
                <a:cs typeface="Arial" charset="0"/>
              </a:rPr>
              <a:t>50 kV </a:t>
            </a:r>
            <a:r>
              <a:rPr lang="en-US" sz="850" dirty="0">
                <a:latin typeface="Arial" charset="0"/>
                <a:ea typeface="Arial" charset="0"/>
                <a:cs typeface="Arial" charset="0"/>
              </a:rPr>
              <a:t>and </a:t>
            </a:r>
            <a:r>
              <a:rPr lang="en-US" sz="850" dirty="0" smtClean="0">
                <a:latin typeface="Arial" charset="0"/>
                <a:ea typeface="Arial" charset="0"/>
                <a:cs typeface="Arial" charset="0"/>
              </a:rPr>
              <a:t>1.0 mA</a:t>
            </a:r>
            <a:r>
              <a:rPr lang="en-US" sz="850" dirty="0">
                <a:latin typeface="Arial" charset="0"/>
                <a:ea typeface="Arial" charset="0"/>
                <a:cs typeface="Arial" charset="0"/>
              </a:rPr>
              <a:t>) </a:t>
            </a: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micro-focused tungsten anode tube</a:t>
            </a:r>
            <a:r>
              <a:rPr lang="en-US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3729" y="8178108"/>
            <a:ext cx="3235271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0" indent="-85725">
              <a:buClr>
                <a:schemeClr val="tx1"/>
              </a:buClr>
              <a:buFontTx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(Will be equivalent or better</a:t>
            </a: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).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marL="85725" lvl="0" indent="-85725">
              <a:buClr>
                <a:schemeClr val="tx1"/>
              </a:buClr>
              <a:buFontTx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CPU: Intel Core 2 Duo E7500 </a:t>
            </a: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2.93 GHz.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marL="85725" lvl="0" indent="-85725">
              <a:buClr>
                <a:schemeClr val="tx1"/>
              </a:buClr>
              <a:buFontTx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500 Gb </a:t>
            </a:r>
            <a:r>
              <a:rPr lang="en-US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Hard disk, </a:t>
            </a: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2 Gb RAM.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marL="85725" lvl="0" indent="-85725">
              <a:buClr>
                <a:schemeClr val="tx1"/>
              </a:buClr>
              <a:buFontTx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DVDRW.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marL="85725" lvl="0" indent="-85725">
              <a:buClr>
                <a:schemeClr val="tx1"/>
              </a:buClr>
              <a:buFontTx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Microsoft™ Windows operating </a:t>
            </a: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system.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729" y="5636020"/>
            <a:ext cx="323527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9450" lvl="0" indent="-99450">
              <a:spcAft>
                <a:spcPts val="300"/>
              </a:spcAft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Up to 3 filters for X-ray line overlap corrections </a:t>
            </a:r>
            <a:b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(Vanadium, Cobalt and Nickel).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4" y="12233"/>
            <a:ext cx="6857995" cy="169790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85981" y="2088299"/>
            <a:ext cx="3243019" cy="178703"/>
          </a:xfrm>
          <a:prstGeom prst="rect">
            <a:avLst/>
          </a:prstGeom>
          <a:noFill/>
        </p:spPr>
        <p:txBody>
          <a:bodyPr wrap="square" lIns="90000" tIns="0" rIns="0" bIns="0" rtlCol="0">
            <a:spAutoFit/>
          </a:bodyPr>
          <a:lstStyle/>
          <a:p>
            <a:pPr marL="99450" indent="-99450">
              <a:lnSpc>
                <a:spcPts val="1600"/>
              </a:lnSpc>
              <a:buFont typeface="Arial" charset="0"/>
              <a:buChar char="•"/>
              <a:tabLst>
                <a:tab pos="1252538" algn="l"/>
                <a:tab pos="1700213" algn="l"/>
              </a:tabLst>
            </a:pPr>
            <a:r>
              <a:rPr lang="en-US" altLang="zh-TW" sz="850" dirty="0" smtClean="0">
                <a:latin typeface="Arial" charset="0"/>
                <a:ea typeface="Arial" charset="0"/>
                <a:cs typeface="Arial" charset="0"/>
              </a:rPr>
              <a:t>Titanium</a:t>
            </a:r>
            <a:r>
              <a:rPr lang="en-US" altLang="zh-TW" sz="850" baseline="30000" dirty="0" smtClean="0">
                <a:latin typeface="Arial" charset="0"/>
                <a:ea typeface="Arial" charset="0"/>
                <a:cs typeface="Arial" charset="0"/>
              </a:rPr>
              <a:t>22</a:t>
            </a:r>
            <a:r>
              <a:rPr lang="en-US" altLang="zh-TW" sz="85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TW" sz="850" dirty="0">
                <a:latin typeface="Arial" charset="0"/>
                <a:ea typeface="Arial" charset="0"/>
                <a:cs typeface="Arial" charset="0"/>
              </a:rPr>
              <a:t>to </a:t>
            </a:r>
            <a:r>
              <a:rPr lang="en-US" altLang="zh-TW" sz="850" dirty="0" smtClean="0">
                <a:latin typeface="Arial" charset="0"/>
                <a:ea typeface="Arial" charset="0"/>
                <a:cs typeface="Arial" charset="0"/>
              </a:rPr>
              <a:t>Uranium</a:t>
            </a:r>
            <a:r>
              <a:rPr lang="en-US" altLang="zh-TW" sz="850" baseline="30000" dirty="0" smtClean="0">
                <a:latin typeface="Arial" charset="0"/>
                <a:ea typeface="Arial" charset="0"/>
                <a:cs typeface="Arial" charset="0"/>
              </a:rPr>
              <a:t>92</a:t>
            </a:r>
            <a:r>
              <a:rPr lang="en-US" altLang="zh-TW" sz="850" dirty="0" smtClean="0"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 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93729" y="6905502"/>
            <a:ext cx="3235271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Software: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3729" y="7189042"/>
            <a:ext cx="323527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0" indent="-85725">
              <a:buClr>
                <a:schemeClr val="tx1"/>
              </a:buClr>
              <a:buFontTx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Hitachi </a:t>
            </a:r>
            <a:r>
              <a:rPr lang="en-US" altLang="zh-TW" sz="850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SmartLink</a:t>
            </a: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FP.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marL="85725" lvl="0" indent="-85725">
              <a:buClr>
                <a:schemeClr val="tx1"/>
              </a:buClr>
              <a:buFontTx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Languages: English, Chinese (traditional and simplified), French, German, Spanish, Japanese, Korean, Italian, Czech and </a:t>
            </a: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Russian.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93729" y="2390072"/>
            <a:ext cx="3235271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Number of layers and elements: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93729" y="4384975"/>
            <a:ext cx="3235271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Collimators: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93729" y="4666362"/>
            <a:ext cx="323527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9450" indent="-99450">
              <a:buClr>
                <a:schemeClr val="tx1"/>
              </a:buClr>
              <a:buFont typeface="Arial" charset="0"/>
              <a:buChar char="•"/>
            </a:pPr>
            <a:r>
              <a:rPr lang="en-US" sz="850" dirty="0" smtClean="0">
                <a:latin typeface="Arial" charset="0"/>
                <a:ea typeface="Arial" charset="0"/>
                <a:cs typeface="Arial" charset="0"/>
              </a:rPr>
              <a:t>Single </a:t>
            </a:r>
            <a:r>
              <a:rPr lang="en-US" sz="850" dirty="0">
                <a:latin typeface="Arial" charset="0"/>
                <a:ea typeface="Arial" charset="0"/>
                <a:cs typeface="Arial" charset="0"/>
              </a:rPr>
              <a:t>or multiple collimator (up to 6 collimators</a:t>
            </a:r>
            <a:r>
              <a:rPr lang="en-US" sz="850" dirty="0" smtClean="0">
                <a:latin typeface="Arial" charset="0"/>
                <a:ea typeface="Arial" charset="0"/>
                <a:cs typeface="Arial" charset="0"/>
              </a:rPr>
              <a:t>)</a:t>
            </a:r>
            <a:r>
              <a:rPr lang="it-IT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it-IT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  <a:p>
            <a:pPr marL="99450" lvl="0" indent="-99450"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it-IT" altLang="zh-TW" sz="850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Various</a:t>
            </a:r>
            <a:r>
              <a:rPr lang="it-IT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altLang="zh-TW" sz="85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sizes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from a </a:t>
            </a:r>
            <a:r>
              <a:rPr lang="it-IT" altLang="zh-TW" sz="85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selection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of round, </a:t>
            </a:r>
            <a:r>
              <a:rPr lang="it-IT" altLang="zh-TW" sz="85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square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it-IT" altLang="zh-TW" sz="85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rectangular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altLang="zh-TW" sz="85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shapes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; </a:t>
            </a:r>
            <a:r>
              <a:rPr lang="it-IT" altLang="zh-TW" sz="85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smallest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altLang="zh-TW" sz="85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available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r>
              <a:rPr lang="it-IT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1 x 2 </a:t>
            </a:r>
            <a:r>
              <a:rPr lang="it-IT" altLang="zh-TW" sz="850" dirty="0" err="1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mil</a:t>
            </a:r>
            <a:r>
              <a:rPr lang="it-IT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(</a:t>
            </a:r>
            <a:r>
              <a:rPr lang="it-IT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0.025 x 0.051 mm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); </a:t>
            </a:r>
            <a:r>
              <a:rPr lang="it-IT" altLang="zh-TW" sz="85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largest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altLang="zh-TW" sz="85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available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: 20 mil round (</a:t>
            </a:r>
            <a:r>
              <a:rPr lang="it-IT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0.508 mm).</a:t>
            </a:r>
            <a:r>
              <a:rPr lang="it-IT" altLang="zh-TW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 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91147" y="1798554"/>
            <a:ext cx="3237854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Element range: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88913" y="3760573"/>
            <a:ext cx="3240087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X-ray detector: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8913" y="4046323"/>
            <a:ext cx="3240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000" indent="-90000">
              <a:buClr>
                <a:schemeClr val="tx1"/>
              </a:buClr>
              <a:buFont typeface="Arial" charset="0"/>
              <a:buChar char="•"/>
            </a:pPr>
            <a:r>
              <a:rPr lang="en-US" altLang="zh-TW" sz="850" dirty="0" smtClea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Xenon-filled proportional counter.  </a:t>
            </a:r>
            <a:endParaRPr lang="en-US" altLang="zh-TW" sz="850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93729" y="6085314"/>
            <a:ext cx="3235271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Digital pulse processing: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3729" y="6369605"/>
            <a:ext cx="32352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9450" lvl="0" indent="-99450">
              <a:spcAft>
                <a:spcPts val="300"/>
              </a:spcAft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>
                <a:latin typeface="Arial" charset="0"/>
                <a:ea typeface="Arial" charset="0"/>
                <a:cs typeface="Arial" charset="0"/>
              </a:rPr>
              <a:t>4096-channel digital multi-channel analyser. </a:t>
            </a:r>
            <a:endParaRPr lang="en-US" altLang="zh-TW" sz="850" dirty="0" smtClean="0">
              <a:latin typeface="Arial" charset="0"/>
              <a:ea typeface="Arial" charset="0"/>
              <a:cs typeface="Arial" charset="0"/>
            </a:endParaRPr>
          </a:p>
          <a:p>
            <a:pPr marL="99450" lvl="0" indent="-99450">
              <a:spcAft>
                <a:spcPts val="300"/>
              </a:spcAft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en-US" altLang="zh-TW" sz="850" dirty="0" smtClean="0">
                <a:latin typeface="Arial" charset="0"/>
                <a:ea typeface="Arial" charset="0"/>
                <a:cs typeface="Arial" charset="0"/>
              </a:rPr>
              <a:t>Automatic </a:t>
            </a:r>
            <a:r>
              <a:rPr lang="en-US" altLang="zh-TW" sz="850" dirty="0">
                <a:latin typeface="Arial" charset="0"/>
                <a:ea typeface="Arial" charset="0"/>
                <a:cs typeface="Arial" charset="0"/>
              </a:rPr>
              <a:t>signal processing including dead time correction and pulse pile up rejection.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617914" y="3757990"/>
            <a:ext cx="3014662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Power supply: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17914" y="4043740"/>
            <a:ext cx="301466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6400" indent="-86400">
              <a:spcAft>
                <a:spcPts val="300"/>
              </a:spcAft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85-130 or 215-265 volts, with frequency range of 47 Hz to 63 Hz.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617913" y="4460580"/>
            <a:ext cx="3014662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Working environment: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17913" y="4746330"/>
            <a:ext cx="301466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6400" indent="-86400">
              <a:spcAft>
                <a:spcPts val="300"/>
              </a:spcAft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10°C (50°F) to 40°C (104°F) and up to 98% relative humidity, non-condensing.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617913" y="5170919"/>
            <a:ext cx="3014662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Configurations available: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17913" y="5456669"/>
            <a:ext cx="301466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6400" indent="-86400">
              <a:buClr>
                <a:schemeClr val="tx1"/>
              </a:buClr>
              <a:buFont typeface="Arial" charset="0"/>
              <a:buChar char="•"/>
            </a:pPr>
            <a:r>
              <a:rPr lang="en-US" sz="850" dirty="0">
                <a:latin typeface="Arial" charset="0"/>
                <a:ea typeface="Arial" charset="0"/>
                <a:cs typeface="Arial" charset="0"/>
              </a:rPr>
              <a:t>Standard base </a:t>
            </a:r>
            <a:br>
              <a:rPr lang="en-US" sz="850" dirty="0">
                <a:latin typeface="Arial" charset="0"/>
                <a:ea typeface="Arial" charset="0"/>
                <a:cs typeface="Arial" charset="0"/>
              </a:rPr>
            </a:br>
            <a:r>
              <a:rPr lang="en-US" sz="850" dirty="0">
                <a:latin typeface="Arial" charset="0"/>
                <a:ea typeface="Arial" charset="0"/>
                <a:cs typeface="Arial" charset="0"/>
              </a:rPr>
              <a:t>(for parts/components up to 33 mm / 1.3</a:t>
            </a: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"</a:t>
            </a:r>
            <a:r>
              <a:rPr lang="en-US" sz="850" dirty="0">
                <a:latin typeface="Arial" charset="0"/>
                <a:ea typeface="Arial" charset="0"/>
                <a:cs typeface="Arial" charset="0"/>
              </a:rPr>
              <a:t> in height).</a:t>
            </a:r>
          </a:p>
          <a:p>
            <a:pPr marL="86400" indent="-86400">
              <a:buClr>
                <a:schemeClr val="tx1"/>
              </a:buClr>
              <a:buFont typeface="Arial" charset="0"/>
              <a:buChar char="•"/>
            </a:pPr>
            <a:r>
              <a:rPr lang="en-US" sz="850" dirty="0">
                <a:latin typeface="Arial" charset="0"/>
                <a:ea typeface="Arial" charset="0"/>
                <a:cs typeface="Arial" charset="0"/>
              </a:rPr>
              <a:t>Mini-well base </a:t>
            </a:r>
            <a:br>
              <a:rPr lang="en-US" sz="850" dirty="0">
                <a:latin typeface="Arial" charset="0"/>
                <a:ea typeface="Arial" charset="0"/>
                <a:cs typeface="Arial" charset="0"/>
              </a:rPr>
            </a:br>
            <a:r>
              <a:rPr lang="en-US" sz="850" dirty="0">
                <a:latin typeface="Arial" charset="0"/>
                <a:ea typeface="Arial" charset="0"/>
                <a:cs typeface="Arial" charset="0"/>
              </a:rPr>
              <a:t>(for parts/components up to 160 mm / 6.3</a:t>
            </a: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"</a:t>
            </a:r>
            <a:r>
              <a:rPr lang="en-US" sz="850" dirty="0">
                <a:latin typeface="Arial" charset="0"/>
                <a:ea typeface="Arial" charset="0"/>
                <a:cs typeface="Arial" charset="0"/>
              </a:rPr>
              <a:t> in height).</a:t>
            </a:r>
          </a:p>
          <a:p>
            <a:pPr marL="86400" indent="-86400">
              <a:buClr>
                <a:schemeClr val="tx1"/>
              </a:buClr>
              <a:buFont typeface="Arial" charset="0"/>
              <a:buChar char="•"/>
            </a:pPr>
            <a:r>
              <a:rPr lang="en-US" sz="850" dirty="0">
                <a:latin typeface="Arial" charset="0"/>
                <a:ea typeface="Arial" charset="0"/>
                <a:cs typeface="Arial" charset="0"/>
              </a:rPr>
              <a:t>XY programmable table; Table travel: </a:t>
            </a:r>
            <a:br>
              <a:rPr lang="en-US" sz="850" dirty="0">
                <a:latin typeface="Arial" charset="0"/>
                <a:ea typeface="Arial" charset="0"/>
                <a:cs typeface="Arial" charset="0"/>
              </a:rPr>
            </a:br>
            <a:r>
              <a:rPr lang="en-US" sz="850" dirty="0">
                <a:latin typeface="Arial" charset="0"/>
                <a:ea typeface="Arial" charset="0"/>
                <a:cs typeface="Arial" charset="0"/>
              </a:rPr>
              <a:t>178 mm x 178 mm (7</a:t>
            </a: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"</a:t>
            </a:r>
            <a:r>
              <a:rPr lang="en-US" sz="850" dirty="0">
                <a:latin typeface="Arial" charset="0"/>
                <a:ea typeface="Arial" charset="0"/>
                <a:cs typeface="Arial" charset="0"/>
              </a:rPr>
              <a:t> x 7</a:t>
            </a: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"</a:t>
            </a:r>
            <a:r>
              <a:rPr lang="en-US" sz="850" dirty="0">
                <a:latin typeface="Arial" charset="0"/>
                <a:ea typeface="Arial" charset="0"/>
                <a:cs typeface="Arial" charset="0"/>
              </a:rPr>
              <a:t>).</a:t>
            </a:r>
          </a:p>
          <a:p>
            <a:pPr marL="86400" indent="-86400">
              <a:buClr>
                <a:schemeClr val="tx1"/>
              </a:buClr>
              <a:buFont typeface="Arial" charset="0"/>
              <a:buChar char="•"/>
            </a:pPr>
            <a:r>
              <a:rPr lang="en-US" sz="850" dirty="0">
                <a:latin typeface="Arial" charset="0"/>
                <a:ea typeface="Arial" charset="0"/>
                <a:cs typeface="Arial" charset="0"/>
              </a:rPr>
              <a:t>Z travel on all configurations: 43 mm (1.7</a:t>
            </a: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"</a:t>
            </a:r>
            <a:r>
              <a:rPr lang="en-US" sz="850" dirty="0">
                <a:latin typeface="Arial" charset="0"/>
                <a:ea typeface="Arial" charset="0"/>
                <a:cs typeface="Arial" charset="0"/>
              </a:rPr>
              <a:t>). </a:t>
            </a:r>
          </a:p>
          <a:p>
            <a:pPr marL="86400" indent="-86400">
              <a:buClr>
                <a:schemeClr val="tx1"/>
              </a:buClr>
              <a:buFont typeface="Arial" charset="0"/>
              <a:buChar char="•"/>
            </a:pPr>
            <a:r>
              <a:rPr lang="en-US" sz="850" dirty="0">
                <a:latin typeface="Arial" charset="0"/>
                <a:ea typeface="Arial" charset="0"/>
                <a:cs typeface="Arial" charset="0"/>
              </a:rPr>
              <a:t>Slotted chamber on all configurations.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17913" y="6663922"/>
            <a:ext cx="3014662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Dimensions: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17913" y="6949672"/>
            <a:ext cx="3014662" cy="1007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6400" indent="-86400"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(Without PC and monitor): W x L x H.</a:t>
            </a:r>
          </a:p>
          <a:p>
            <a:pPr marL="86400" indent="-86400"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Standard fixed base: 407 x 770 x 305 mm </a:t>
            </a:r>
            <a:b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(16 x 30.3 x 12").</a:t>
            </a:r>
          </a:p>
          <a:p>
            <a:pPr marL="86400" indent="-86400"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Mini-well base: 407 x 770 x 400 mm </a:t>
            </a:r>
            <a:b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(16 x 30.3 x 15.7").</a:t>
            </a:r>
          </a:p>
          <a:p>
            <a:pPr marL="86400" indent="-86400">
              <a:spcAft>
                <a:spcPts val="300"/>
              </a:spcAft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XY </a:t>
            </a:r>
            <a:r>
              <a:rPr lang="en-US" sz="850" dirty="0" err="1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motorised</a:t>
            </a: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 base: 610 x 1037 x 375 mm</a:t>
            </a:r>
            <a:b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(24 x 40.8 x 14.8").</a:t>
            </a:r>
            <a:endParaRPr lang="en-US" sz="85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617913" y="7994193"/>
            <a:ext cx="3014662" cy="275511"/>
          </a:xfrm>
          <a:prstGeom prst="rect">
            <a:avLst/>
          </a:prstGeom>
          <a:solidFill>
            <a:srgbClr val="007A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0" indent="-85725">
              <a:spcAft>
                <a:spcPts val="1200"/>
              </a:spcAft>
              <a:tabLst>
                <a:tab pos="533400" algn="l"/>
                <a:tab pos="812800" algn="l"/>
              </a:tabLst>
            </a:pPr>
            <a:r>
              <a:rPr lang="en-US" altLang="zh-TW" sz="10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Weight: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617913" y="8279943"/>
            <a:ext cx="3014662" cy="223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6400" indent="-86400">
              <a:spcAft>
                <a:spcPts val="300"/>
              </a:spcAft>
              <a:buClr>
                <a:schemeClr val="tx1"/>
              </a:buClr>
              <a:buFont typeface="Arial" charset="0"/>
              <a:buChar char="•"/>
              <a:tabLst>
                <a:tab pos="533400" algn="l"/>
                <a:tab pos="812800" algn="l"/>
              </a:tabLst>
            </a:pPr>
            <a:r>
              <a:rPr lang="en-US" sz="850" dirty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rPr>
              <a:t>(Without PC and monitor): 97 kg.</a:t>
            </a:r>
          </a:p>
        </p:txBody>
      </p:sp>
    </p:spTree>
    <p:extLst>
      <p:ext uri="{BB962C8B-B14F-4D97-AF65-F5344CB8AC3E}">
        <p14:creationId xmlns:p14="http://schemas.microsoft.com/office/powerpoint/2010/main" val="1257904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1821</TotalTime>
  <Words>271</Words>
  <Application>Microsoft Macintosh PowerPoint</Application>
  <PresentationFormat>On-screen Show (4:3)</PresentationFormat>
  <Paragraphs>44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Oxford Instruments</Company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JÄRVIKIVI Mikko</dc:creator>
  <cp:lastModifiedBy>Hollie Rivers</cp:lastModifiedBy>
  <cp:revision>141</cp:revision>
  <cp:lastPrinted>2017-10-30T17:17:00Z</cp:lastPrinted>
  <dcterms:created xsi:type="dcterms:W3CDTF">2017-01-18T05:22:55Z</dcterms:created>
  <dcterms:modified xsi:type="dcterms:W3CDTF">2017-12-21T17:59:30Z</dcterms:modified>
</cp:coreProperties>
</file>